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9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989" autoAdjust="0"/>
  </p:normalViewPr>
  <p:slideViewPr>
    <p:cSldViewPr snapToGrid="0">
      <p:cViewPr varScale="1">
        <p:scale>
          <a:sx n="98" d="100"/>
          <a:sy n="98" d="100"/>
        </p:scale>
        <p:origin x="10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689905459550440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4292949720198245"/>
          <c:y val="0.21908079254501039"/>
          <c:w val="0.42353539682896835"/>
          <c:h val="0.4917146960292470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H30年度</c:v>
                </c:pt>
              </c:strCache>
            </c:strRef>
          </c:tx>
          <c:spPr>
            <a:solidFill>
              <a:schemeClr val="accent5"/>
            </a:solidFill>
            <a:ln w="12700"/>
          </c:spPr>
          <c:dPt>
            <c:idx val="0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73-41EE-980B-FCCF1C57AC36}"/>
              </c:ext>
            </c:extLst>
          </c:dPt>
          <c:dPt>
            <c:idx val="1"/>
            <c:bubble3D val="0"/>
            <c:spPr>
              <a:pattFill prst="ltDnDiag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 w="1270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F73-41EE-980B-FCCF1C57AC36}"/>
              </c:ext>
            </c:extLst>
          </c:dPt>
          <c:dLbls>
            <c:dLbl>
              <c:idx val="0"/>
              <c:layout>
                <c:manualLayout>
                  <c:x val="-0.15807879889122012"/>
                  <c:y val="-4.37437799692391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73-41EE-980B-FCCF1C57AC36}"/>
                </c:ext>
                <c:ext xmlns:c15="http://schemas.microsoft.com/office/drawing/2012/chart" uri="{CE6537A1-D6FC-4f65-9D91-7224C49458BB}">
                  <c15:layout>
                    <c:manualLayout>
                      <c:w val="0.32241657396650053"/>
                      <c:h val="0.2950202800081043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4.8787635489959021E-2"/>
                  <c:y val="3.713382256808743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73-41EE-980B-FCCF1C57AC36}"/>
                </c:ext>
                <c:ext xmlns:c15="http://schemas.microsoft.com/office/drawing/2012/chart" uri="{CE6537A1-D6FC-4f65-9D91-7224C49458BB}">
                  <c15:layout>
                    <c:manualLayout>
                      <c:w val="0.39552833057931064"/>
                      <c:h val="0.2973668483351024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Sheet1!$B$2:$B$3</c:f>
              <c:numCache>
                <c:formatCode>#,##0_ 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73-41EE-980B-FCCF1C57A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101003689233126"/>
          <c:y val="3.6422820187419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7307241493832743"/>
          <c:y val="0.1546554138033249"/>
          <c:w val="0.3654698501597205"/>
          <c:h val="0.4565418246765216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H30年度</c:v>
                </c:pt>
              </c:strCache>
            </c:strRef>
          </c:tx>
          <c:spPr>
            <a:ln w="12700">
              <a:solidFill>
                <a:schemeClr val="accent5">
                  <a:lumMod val="20000"/>
                  <a:lumOff val="80000"/>
                </a:schemeClr>
              </a:solidFill>
            </a:ln>
          </c:spPr>
          <c:dPt>
            <c:idx val="0"/>
            <c:bubble3D val="0"/>
            <c:spPr>
              <a:solidFill>
                <a:schemeClr val="accent5"/>
              </a:solidFill>
              <a:ln w="12700">
                <a:solidFill>
                  <a:schemeClr val="accent5">
                    <a:lumMod val="20000"/>
                    <a:lumOff val="8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C54-45D2-983E-05439727123A}"/>
              </c:ext>
            </c:extLst>
          </c:dPt>
          <c:dPt>
            <c:idx val="1"/>
            <c:bubble3D val="0"/>
            <c:spPr>
              <a:pattFill prst="dkDnDiag">
                <a:fgClr>
                  <a:schemeClr val="accent5"/>
                </a:fgClr>
                <a:bgClr>
                  <a:schemeClr val="bg1"/>
                </a:bgClr>
              </a:pattFill>
              <a:ln w="12700">
                <a:solidFill>
                  <a:schemeClr val="accent5">
                    <a:lumMod val="20000"/>
                    <a:lumOff val="8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54-45D2-983E-05439727123A}"/>
              </c:ext>
            </c:extLst>
          </c:dPt>
          <c:dPt>
            <c:idx val="2"/>
            <c:bubble3D val="0"/>
            <c:spPr>
              <a:pattFill prst="pct75">
                <a:fgClr>
                  <a:schemeClr val="accent5"/>
                </a:fgClr>
                <a:bgClr>
                  <a:schemeClr val="bg1"/>
                </a:bgClr>
              </a:pattFill>
              <a:ln w="12700">
                <a:solidFill>
                  <a:schemeClr val="accent5">
                    <a:lumMod val="20000"/>
                    <a:lumOff val="8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C54-45D2-983E-05439727123A}"/>
              </c:ext>
            </c:extLst>
          </c:dPt>
          <c:dPt>
            <c:idx val="3"/>
            <c:bubble3D val="0"/>
            <c:spPr>
              <a:pattFill prst="smGrid">
                <a:fgClr>
                  <a:schemeClr val="accent5"/>
                </a:fgClr>
                <a:bgClr>
                  <a:schemeClr val="bg1"/>
                </a:bgClr>
              </a:pattFill>
              <a:ln w="12700">
                <a:solidFill>
                  <a:schemeClr val="accent5">
                    <a:lumMod val="20000"/>
                    <a:lumOff val="8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C54-45D2-983E-05439727123A}"/>
              </c:ext>
            </c:extLst>
          </c:dPt>
          <c:dLbls>
            <c:dLbl>
              <c:idx val="0"/>
              <c:layout>
                <c:manualLayout>
                  <c:x val="-6.9857254675898088E-3"/>
                  <c:y val="7.168316926334607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C54-45D2-983E-05439727123A}"/>
                </c:ext>
                <c:ext xmlns:c15="http://schemas.microsoft.com/office/drawing/2012/chart" uri="{CE6537A1-D6FC-4f65-9D91-7224C49458BB}">
                  <c15:layout>
                    <c:manualLayout>
                      <c:w val="0.31709528034486384"/>
                      <c:h val="0.3491573353456898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8.628031021021533E-2"/>
                  <c:y val="3.39542420396779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C54-45D2-983E-05439727123A}"/>
                </c:ext>
                <c:ext xmlns:c15="http://schemas.microsoft.com/office/drawing/2012/chart" uri="{CE6537A1-D6FC-4f65-9D91-7224C49458BB}">
                  <c15:layout>
                    <c:manualLayout>
                      <c:w val="0.30737192057395163"/>
                      <c:h val="0.2146459028764486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0747131589615584E-2"/>
                  <c:y val="8.116027235856825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C54-45D2-983E-05439727123A}"/>
                </c:ext>
                <c:ext xmlns:c15="http://schemas.microsoft.com/office/drawing/2012/chart" uri="{CE6537A1-D6FC-4f65-9D91-7224C49458BB}">
                  <c15:layout>
                    <c:manualLayout>
                      <c:w val="0.38421490071743952"/>
                      <c:h val="0.2146459028764486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7361293470326908E-2"/>
                  <c:y val="7.999110939034795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C54-45D2-983E-05439727123A}"/>
                </c:ext>
                <c:ext xmlns:c15="http://schemas.microsoft.com/office/drawing/2012/chart" uri="{CE6537A1-D6FC-4f65-9D91-7224C49458BB}">
                  <c15:layout>
                    <c:manualLayout>
                      <c:w val="0.26175513327059013"/>
                      <c:h val="0.3491571845446789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40歳代</c:v>
                </c:pt>
                <c:pt idx="1">
                  <c:v>50歳代</c:v>
                </c:pt>
                <c:pt idx="2">
                  <c:v>60歳代</c:v>
                </c:pt>
                <c:pt idx="3">
                  <c:v>70～74歳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54-45D2-983E-0543972712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689905459550440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4292949720198245"/>
          <c:y val="0.21908079254501039"/>
          <c:w val="0.42353539682896835"/>
          <c:h val="0.4917146960292470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R2年度</c:v>
                </c:pt>
              </c:strCache>
            </c:strRef>
          </c:tx>
          <c:spPr>
            <a:solidFill>
              <a:schemeClr val="accent5"/>
            </a:solidFill>
            <a:ln w="12700"/>
          </c:spPr>
          <c:dPt>
            <c:idx val="0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C8D-4A98-8CB5-169A4ECFD770}"/>
              </c:ext>
            </c:extLst>
          </c:dPt>
          <c:dPt>
            <c:idx val="1"/>
            <c:bubble3D val="0"/>
            <c:spPr>
              <a:pattFill prst="ltDnDiag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 w="1270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C8D-4A98-8CB5-169A4ECFD770}"/>
              </c:ext>
            </c:extLst>
          </c:dPt>
          <c:dLbls>
            <c:dLbl>
              <c:idx val="0"/>
              <c:layout>
                <c:manualLayout>
                  <c:x val="-0.15807879889122012"/>
                  <c:y val="-4.37437799692391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C8D-4A98-8CB5-169A4ECFD770}"/>
                </c:ext>
                <c:ext xmlns:c15="http://schemas.microsoft.com/office/drawing/2012/chart" uri="{CE6537A1-D6FC-4f65-9D91-7224C49458BB}">
                  <c15:layout>
                    <c:manualLayout>
                      <c:w val="0.32241657396650053"/>
                      <c:h val="0.2950202800081043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4.8787635489959021E-2"/>
                  <c:y val="3.713382256808743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C8D-4A98-8CB5-169A4ECFD770}"/>
                </c:ext>
                <c:ext xmlns:c15="http://schemas.microsoft.com/office/drawing/2012/chart" uri="{CE6537A1-D6FC-4f65-9D91-7224C49458BB}">
                  <c15:layout>
                    <c:manualLayout>
                      <c:w val="0.39552833057931064"/>
                      <c:h val="0.2973668483351024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Sheet1!$B$2:$B$3</c:f>
              <c:numCache>
                <c:formatCode>#,##0_ 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C8D-4A98-8CB5-169A4ECFD7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101003689233126"/>
          <c:y val="3.6422820187419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7307241493832743"/>
          <c:y val="0.1546554138033249"/>
          <c:w val="0.3654698501597205"/>
          <c:h val="0.4565418246765216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R2年度</c:v>
                </c:pt>
              </c:strCache>
            </c:strRef>
          </c:tx>
          <c:spPr>
            <a:ln w="12700">
              <a:solidFill>
                <a:schemeClr val="accent5">
                  <a:lumMod val="20000"/>
                  <a:lumOff val="80000"/>
                </a:schemeClr>
              </a:solidFill>
            </a:ln>
          </c:spPr>
          <c:dPt>
            <c:idx val="0"/>
            <c:bubble3D val="0"/>
            <c:spPr>
              <a:solidFill>
                <a:schemeClr val="accent5"/>
              </a:solidFill>
              <a:ln w="12700">
                <a:solidFill>
                  <a:schemeClr val="accent5">
                    <a:lumMod val="20000"/>
                    <a:lumOff val="8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8B5-4B32-9077-1CD2E6DBDE47}"/>
              </c:ext>
            </c:extLst>
          </c:dPt>
          <c:dPt>
            <c:idx val="1"/>
            <c:bubble3D val="0"/>
            <c:spPr>
              <a:pattFill prst="dkDnDiag">
                <a:fgClr>
                  <a:schemeClr val="accent5"/>
                </a:fgClr>
                <a:bgClr>
                  <a:schemeClr val="bg1"/>
                </a:bgClr>
              </a:pattFill>
              <a:ln w="12700">
                <a:solidFill>
                  <a:schemeClr val="accent5">
                    <a:lumMod val="20000"/>
                    <a:lumOff val="8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B5-4B32-9077-1CD2E6DBDE47}"/>
              </c:ext>
            </c:extLst>
          </c:dPt>
          <c:dPt>
            <c:idx val="2"/>
            <c:bubble3D val="0"/>
            <c:spPr>
              <a:pattFill prst="pct75">
                <a:fgClr>
                  <a:schemeClr val="accent5"/>
                </a:fgClr>
                <a:bgClr>
                  <a:schemeClr val="bg1"/>
                </a:bgClr>
              </a:pattFill>
              <a:ln w="12700">
                <a:solidFill>
                  <a:schemeClr val="accent5">
                    <a:lumMod val="20000"/>
                    <a:lumOff val="8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8B5-4B32-9077-1CD2E6DBDE47}"/>
              </c:ext>
            </c:extLst>
          </c:dPt>
          <c:dPt>
            <c:idx val="3"/>
            <c:bubble3D val="0"/>
            <c:spPr>
              <a:pattFill prst="smGrid">
                <a:fgClr>
                  <a:schemeClr val="accent5"/>
                </a:fgClr>
                <a:bgClr>
                  <a:schemeClr val="bg1"/>
                </a:bgClr>
              </a:pattFill>
              <a:ln w="12700">
                <a:solidFill>
                  <a:schemeClr val="accent5">
                    <a:lumMod val="20000"/>
                    <a:lumOff val="8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8B5-4B32-9077-1CD2E6DBDE47}"/>
              </c:ext>
            </c:extLst>
          </c:dPt>
          <c:dLbls>
            <c:dLbl>
              <c:idx val="0"/>
              <c:layout>
                <c:manualLayout>
                  <c:x val="-2.0957176402769426E-2"/>
                  <c:y val="4.133081910716291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8B5-4B32-9077-1CD2E6DBDE47}"/>
                </c:ext>
                <c:ext xmlns:c15="http://schemas.microsoft.com/office/drawing/2012/chart" uri="{CE6537A1-D6FC-4f65-9D91-7224C49458BB}">
                  <c15:layout>
                    <c:manualLayout>
                      <c:w val="0.31709528034486384"/>
                      <c:h val="0.3491573353456898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6.9857254675898088E-3"/>
                  <c:y val="-1.269875411967424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8B5-4B32-9077-1CD2E6DBDE47}"/>
                </c:ext>
                <c:ext xmlns:c15="http://schemas.microsoft.com/office/drawing/2012/chart" uri="{CE6537A1-D6FC-4f65-9D91-7224C49458BB}">
                  <c15:layout>
                    <c:manualLayout>
                      <c:w val="0.23926109726495096"/>
                      <c:h val="0.2913825614993583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7502856171613424E-7"/>
                  <c:y val="-2.12361293344709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8B5-4B32-9077-1CD2E6DBDE47}"/>
                </c:ext>
                <c:ext xmlns:c15="http://schemas.microsoft.com/office/drawing/2012/chart" uri="{CE6537A1-D6FC-4f65-9D91-7224C49458BB}">
                  <c15:layout>
                    <c:manualLayout>
                      <c:w val="0.26545756776841273"/>
                      <c:h val="0.2868297089759308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2.6404117067557464E-2"/>
                  <c:y val="6.785016932787467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8B5-4B32-9077-1CD2E6DBDE47}"/>
                </c:ext>
                <c:ext xmlns:c15="http://schemas.microsoft.com/office/drawing/2012/chart" uri="{CE6537A1-D6FC-4f65-9D91-7224C49458BB}">
                  <c15:layout>
                    <c:manualLayout>
                      <c:w val="0.26175513327059013"/>
                      <c:h val="0.3491573353456898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40歳代</c:v>
                </c:pt>
                <c:pt idx="1">
                  <c:v>50歳代</c:v>
                </c:pt>
                <c:pt idx="2">
                  <c:v>60歳代</c:v>
                </c:pt>
                <c:pt idx="3">
                  <c:v>70～74歳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8B5-4B32-9077-1CD2E6DBD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9E3D2-DFB0-4613-9276-C5644F8BF1A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5AD73-3AFC-4238-974E-9B4935D102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597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5AD73-3AFC-4238-974E-9B4935D1026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991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5AD73-3AFC-4238-974E-9B4935D1026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225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5AD73-3AFC-4238-974E-9B4935D1026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9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76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50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01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24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56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94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23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312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47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99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9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9B041-64C0-4FB7-B344-164B69658A35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4BC41-6F4B-4B7F-BD83-5A19F19B8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85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32752"/>
              </p:ext>
            </p:extLst>
          </p:nvPr>
        </p:nvGraphicFramePr>
        <p:xfrm>
          <a:off x="3113855" y="1008179"/>
          <a:ext cx="384166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640">
                  <a:extLst>
                    <a:ext uri="{9D8B030D-6E8A-4147-A177-3AD203B41FA5}">
                      <a16:colId xmlns:a16="http://schemas.microsoft.com/office/drawing/2014/main" xmlns="" val="1639353827"/>
                    </a:ext>
                  </a:extLst>
                </a:gridCol>
                <a:gridCol w="1283515">
                  <a:extLst>
                    <a:ext uri="{9D8B030D-6E8A-4147-A177-3AD203B41FA5}">
                      <a16:colId xmlns:a16="http://schemas.microsoft.com/office/drawing/2014/main" xmlns="" val="3901249954"/>
                    </a:ext>
                  </a:extLst>
                </a:gridCol>
                <a:gridCol w="738232">
                  <a:extLst>
                    <a:ext uri="{9D8B030D-6E8A-4147-A177-3AD203B41FA5}">
                      <a16:colId xmlns:a16="http://schemas.microsoft.com/office/drawing/2014/main" xmlns="" val="1466544530"/>
                    </a:ext>
                  </a:extLst>
                </a:gridCol>
                <a:gridCol w="702100">
                  <a:extLst>
                    <a:ext uri="{9D8B030D-6E8A-4147-A177-3AD203B41FA5}">
                      <a16:colId xmlns:a16="http://schemas.microsoft.com/office/drawing/2014/main" xmlns="" val="1905809977"/>
                    </a:ext>
                  </a:extLst>
                </a:gridCol>
                <a:gridCol w="452178">
                  <a:extLst>
                    <a:ext uri="{9D8B030D-6E8A-4147-A177-3AD203B41FA5}">
                      <a16:colId xmlns:a16="http://schemas.microsoft.com/office/drawing/2014/main" xmlns="" val="1386916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増減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4546652"/>
                  </a:ext>
                </a:extLst>
              </a:tr>
              <a:tr h="393806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メタボ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腹囲が基準以上かつ血糖・脂質・血圧の基準に２つ以上該当の割合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659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メタボ予備群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腹囲が基準以上かつ血糖・脂質・血圧の基準に１つ以上該当の割合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5935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肥満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BMI 25 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873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血糖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HbA1c 5.6 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以上の割合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357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血圧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収縮期血圧 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130</a:t>
                      </a:r>
                      <a:r>
                        <a:rPr kumimoji="1" lang="en-US" altLang="ja-JP" sz="11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以上の割合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0799922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287414"/>
              </p:ext>
            </p:extLst>
          </p:nvPr>
        </p:nvGraphicFramePr>
        <p:xfrm>
          <a:off x="3113855" y="4019787"/>
          <a:ext cx="3841665" cy="228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8661">
                  <a:extLst>
                    <a:ext uri="{9D8B030D-6E8A-4147-A177-3AD203B41FA5}">
                      <a16:colId xmlns:a16="http://schemas.microsoft.com/office/drawing/2014/main" xmlns="" val="1639353827"/>
                    </a:ext>
                  </a:extLst>
                </a:gridCol>
                <a:gridCol w="1275126">
                  <a:extLst>
                    <a:ext uri="{9D8B030D-6E8A-4147-A177-3AD203B41FA5}">
                      <a16:colId xmlns:a16="http://schemas.microsoft.com/office/drawing/2014/main" xmlns="" val="3901249954"/>
                    </a:ext>
                  </a:extLst>
                </a:gridCol>
                <a:gridCol w="746621">
                  <a:extLst>
                    <a:ext uri="{9D8B030D-6E8A-4147-A177-3AD203B41FA5}">
                      <a16:colId xmlns:a16="http://schemas.microsoft.com/office/drawing/2014/main" xmlns="" val="1466544530"/>
                    </a:ext>
                  </a:extLst>
                </a:gridCol>
                <a:gridCol w="745349">
                  <a:extLst>
                    <a:ext uri="{9D8B030D-6E8A-4147-A177-3AD203B41FA5}">
                      <a16:colId xmlns:a16="http://schemas.microsoft.com/office/drawing/2014/main" xmlns="" val="1905809977"/>
                    </a:ext>
                  </a:extLst>
                </a:gridCol>
                <a:gridCol w="385908">
                  <a:extLst>
                    <a:ext uri="{9D8B030D-6E8A-4147-A177-3AD203B41FA5}">
                      <a16:colId xmlns:a16="http://schemas.microsoft.com/office/drawing/2014/main" xmlns="" val="1389083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546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時間以上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運動なしの割合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0659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食事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回以上就寝前に夕食を摂る割合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15935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飲酒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毎日飲酒する割合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2873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睡眠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睡眠不足の割合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93570371"/>
                  </a:ext>
                </a:extLst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43713" y="77748"/>
            <a:ext cx="7347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保険者名を記載してください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-201144" y="595618"/>
            <a:ext cx="3491859" cy="6213483"/>
            <a:chOff x="-1342047" y="584883"/>
            <a:chExt cx="3491859" cy="6213483"/>
          </a:xfrm>
        </p:grpSpPr>
        <p:sp>
          <p:nvSpPr>
            <p:cNvPr id="27" name="正方形/長方形 26"/>
            <p:cNvSpPr/>
            <p:nvPr/>
          </p:nvSpPr>
          <p:spPr>
            <a:xfrm>
              <a:off x="-1097190" y="584883"/>
              <a:ext cx="3002145" cy="62134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-1029193" y="623108"/>
              <a:ext cx="2857826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業態</a:t>
              </a:r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対象者の性別構成</a:t>
              </a:r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対象者の年齢構成</a:t>
              </a:r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aphicFrame>
          <p:nvGraphicFramePr>
            <p:cNvPr id="4" name="グラフ 3"/>
            <p:cNvGraphicFramePr/>
            <p:nvPr>
              <p:extLst>
                <p:ext uri="{D42A27DB-BD31-4B8C-83A1-F6EECF244321}">
                  <p14:modId xmlns:p14="http://schemas.microsoft.com/office/powerpoint/2010/main" val="1089123094"/>
                </p:ext>
              </p:extLst>
            </p:nvPr>
          </p:nvGraphicFramePr>
          <p:xfrm>
            <a:off x="-1263576" y="2493193"/>
            <a:ext cx="1822183" cy="15695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グラフ 6"/>
            <p:cNvGraphicFramePr/>
            <p:nvPr>
              <p:extLst>
                <p:ext uri="{D42A27DB-BD31-4B8C-83A1-F6EECF244321}">
                  <p14:modId xmlns:p14="http://schemas.microsoft.com/office/powerpoint/2010/main" val="1579766430"/>
                </p:ext>
              </p:extLst>
            </p:nvPr>
          </p:nvGraphicFramePr>
          <p:xfrm>
            <a:off x="-1342047" y="4605247"/>
            <a:ext cx="1817993" cy="20920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7" name="グラフ 16"/>
            <p:cNvGraphicFramePr/>
            <p:nvPr>
              <p:extLst>
                <p:ext uri="{D42A27DB-BD31-4B8C-83A1-F6EECF244321}">
                  <p14:modId xmlns:p14="http://schemas.microsoft.com/office/powerpoint/2010/main" val="208645930"/>
                </p:ext>
              </p:extLst>
            </p:nvPr>
          </p:nvGraphicFramePr>
          <p:xfrm>
            <a:off x="327629" y="2490234"/>
            <a:ext cx="1822183" cy="15695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8" name="グラフ 17"/>
            <p:cNvGraphicFramePr/>
            <p:nvPr>
              <p:extLst>
                <p:ext uri="{D42A27DB-BD31-4B8C-83A1-F6EECF244321}">
                  <p14:modId xmlns:p14="http://schemas.microsoft.com/office/powerpoint/2010/main" val="2044555190"/>
                </p:ext>
              </p:extLst>
            </p:nvPr>
          </p:nvGraphicFramePr>
          <p:xfrm>
            <a:off x="181295" y="4605246"/>
            <a:ext cx="1817993" cy="20920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cxnSp>
        <p:nvCxnSpPr>
          <p:cNvPr id="3" name="直線コネクタ 2"/>
          <p:cNvCxnSpPr/>
          <p:nvPr/>
        </p:nvCxnSpPr>
        <p:spPr>
          <a:xfrm>
            <a:off x="-102066" y="490409"/>
            <a:ext cx="10093354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113855" y="575120"/>
            <a:ext cx="66447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特定健診実施率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H30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入力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入力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特定保健指導実施率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H30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入力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入力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A185FF3E-8594-45E2-94AC-467FB2C0370E}"/>
              </a:ext>
            </a:extLst>
          </p:cNvPr>
          <p:cNvSpPr txBox="1"/>
          <p:nvPr/>
        </p:nvSpPr>
        <p:spPr>
          <a:xfrm>
            <a:off x="277412" y="1099463"/>
            <a:ext cx="2678873" cy="5770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</a:rPr>
              <a:t>複数の業態が含まれる場合は、その概要の記載をお願いします。可能な場合は業態別にシートを御作成ください。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FBABEB12-1512-470C-B48F-32AA19835E93}"/>
              </a:ext>
            </a:extLst>
          </p:cNvPr>
          <p:cNvSpPr txBox="1"/>
          <p:nvPr/>
        </p:nvSpPr>
        <p:spPr>
          <a:xfrm>
            <a:off x="244315" y="4019787"/>
            <a:ext cx="2678873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</a:rPr>
              <a:t>グラフツール「デザイン」の「データの編集」にて数値の入力をお願いします。</a:t>
            </a:r>
          </a:p>
        </p:txBody>
      </p:sp>
      <p:sp>
        <p:nvSpPr>
          <p:cNvPr id="23" name="テキスト ボックス 1">
            <a:extLst>
              <a:ext uri="{FF2B5EF4-FFF2-40B4-BE49-F238E27FC236}">
                <a16:creationId xmlns:a16="http://schemas.microsoft.com/office/drawing/2014/main" xmlns="" id="{C12993E3-C846-418D-93F3-A9D60C5F0305}"/>
              </a:ext>
            </a:extLst>
          </p:cNvPr>
          <p:cNvSpPr txBox="1"/>
          <p:nvPr/>
        </p:nvSpPr>
        <p:spPr>
          <a:xfrm>
            <a:off x="7115421" y="3169621"/>
            <a:ext cx="2678869" cy="41548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>
                <a:solidFill>
                  <a:srgbClr val="FF0000"/>
                </a:solidFill>
              </a:rPr>
              <a:t>別添エクセルシートからグラフデータの貼り付けをお願いします。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19095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9FD880D0-9815-4020-8FD0-E982A3661936}"/>
              </a:ext>
            </a:extLst>
          </p:cNvPr>
          <p:cNvSpPr txBox="1"/>
          <p:nvPr/>
        </p:nvSpPr>
        <p:spPr>
          <a:xfrm>
            <a:off x="64186" y="229645"/>
            <a:ext cx="5000007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>
                <a:solidFill>
                  <a:srgbClr val="FF0000"/>
                </a:solidFill>
              </a:rPr>
              <a:t>別添エクセルシートからグラフデータの貼り付けをお願いします。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1405053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9FD880D0-9815-4020-8FD0-E982A3661936}"/>
              </a:ext>
            </a:extLst>
          </p:cNvPr>
          <p:cNvSpPr txBox="1"/>
          <p:nvPr/>
        </p:nvSpPr>
        <p:spPr>
          <a:xfrm>
            <a:off x="64186" y="229645"/>
            <a:ext cx="5000007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>
                <a:solidFill>
                  <a:srgbClr val="FF0000"/>
                </a:solidFill>
              </a:rPr>
              <a:t>別添エクセルシートからグラフデータの貼り付けをお願いします。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168067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</TotalTime>
  <Words>289</Words>
  <Application>Microsoft Office PowerPoint</Application>
  <PresentationFormat>A4 210 x 297 mm</PresentationFormat>
  <Paragraphs>109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田中 千尋</cp:lastModifiedBy>
  <cp:revision>80</cp:revision>
  <dcterms:created xsi:type="dcterms:W3CDTF">2022-05-24T00:50:08Z</dcterms:created>
  <dcterms:modified xsi:type="dcterms:W3CDTF">2023-02-03T11:04:55Z</dcterms:modified>
</cp:coreProperties>
</file>